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1" d="100"/>
          <a:sy n="41" d="100"/>
        </p:scale>
        <p:origin x="1152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4D97-2074-4B90-977A-3E6301119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DB387-2DF2-4C54-B411-46EEB9759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34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1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974CE2-9E32-405F-840B-C55BA1439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8" y="-3297988"/>
            <a:ext cx="7099463" cy="10155988"/>
          </a:xfrm>
          <a:prstGeom prst="rect">
            <a:avLst/>
          </a:prstGeom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7F752FC0-228A-4B78-97CC-35A837B01A8D}"/>
              </a:ext>
            </a:extLst>
          </p:cNvPr>
          <p:cNvSpPr/>
          <p:nvPr/>
        </p:nvSpPr>
        <p:spPr>
          <a:xfrm>
            <a:off x="-1802674" y="0"/>
            <a:ext cx="8452856" cy="6858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58283-673A-4C5F-87A7-462508DDC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73" y="2026782"/>
            <a:ext cx="4391891" cy="1246764"/>
          </a:xfrm>
        </p:spPr>
        <p:txBody>
          <a:bodyPr/>
          <a:lstStyle/>
          <a:p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Employee and User Management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E8C30-DBC5-4CF3-9DB2-4C25236C0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43447" y="3644566"/>
            <a:ext cx="9144000" cy="1655762"/>
          </a:xfrm>
        </p:spPr>
        <p:txBody>
          <a:bodyPr/>
          <a:lstStyle/>
          <a:p>
            <a:r>
              <a:rPr lang="en-US" dirty="0"/>
              <a:t>Travel Alert Bangladesh</a:t>
            </a:r>
          </a:p>
        </p:txBody>
      </p:sp>
    </p:spTree>
    <p:extLst>
      <p:ext uri="{BB962C8B-B14F-4D97-AF65-F5344CB8AC3E}">
        <p14:creationId xmlns:p14="http://schemas.microsoft.com/office/powerpoint/2010/main" val="320233279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1C7C55-04A6-40CD-982C-E563850B34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922"/>
            <a:ext cx="12191999" cy="684168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A10E9B5-9584-4C6C-B34D-ACA9343F3E65}"/>
              </a:ext>
            </a:extLst>
          </p:cNvPr>
          <p:cNvSpPr/>
          <p:nvPr/>
        </p:nvSpPr>
        <p:spPr>
          <a:xfrm>
            <a:off x="1729771" y="1954623"/>
            <a:ext cx="660345" cy="6603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8ED14-8034-40A7-9FA0-9497A138BD0A}"/>
              </a:ext>
            </a:extLst>
          </p:cNvPr>
          <p:cNvSpPr txBox="1"/>
          <p:nvPr/>
        </p:nvSpPr>
        <p:spPr>
          <a:xfrm>
            <a:off x="2390116" y="3060818"/>
            <a:ext cx="6873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-Authentication – Authorization – Role Management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BA0F0-C978-49A8-8FBA-CB7F27C0954B}"/>
              </a:ext>
            </a:extLst>
          </p:cNvPr>
          <p:cNvSpPr txBox="1"/>
          <p:nvPr/>
        </p:nvSpPr>
        <p:spPr>
          <a:xfrm>
            <a:off x="1672993" y="1722416"/>
            <a:ext cx="884601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Tables:  </a:t>
            </a:r>
            <a:r>
              <a:rPr lang="en-US" sz="2400" b="1" dirty="0" err="1"/>
              <a:t>AspNetUsers</a:t>
            </a:r>
            <a:r>
              <a:rPr lang="en-US" sz="2400" b="1" dirty="0"/>
              <a:t>, </a:t>
            </a:r>
            <a:r>
              <a:rPr lang="en-US" sz="2400" b="1" dirty="0" err="1"/>
              <a:t>AspNetRoles</a:t>
            </a:r>
            <a:r>
              <a:rPr lang="en-US" sz="2400" b="1" dirty="0"/>
              <a:t>, </a:t>
            </a:r>
            <a:r>
              <a:rPr lang="en-US" sz="2400" b="1" dirty="0" err="1"/>
              <a:t>AspNetUserRoles</a:t>
            </a:r>
            <a:r>
              <a:rPr lang="en-US" sz="2400" b="1" dirty="0"/>
              <a:t>, </a:t>
            </a:r>
          </a:p>
          <a:p>
            <a:r>
              <a:rPr lang="en-US" sz="2400" b="1" dirty="0"/>
              <a:t>	    </a:t>
            </a:r>
            <a:r>
              <a:rPr lang="en-US" sz="2400" b="1" dirty="0" err="1"/>
              <a:t>AspNetUserClaims</a:t>
            </a:r>
            <a:r>
              <a:rPr lang="en-US" sz="2400" b="1" dirty="0"/>
              <a:t>, </a:t>
            </a:r>
            <a:r>
              <a:rPr lang="en-US" sz="2400" b="1" dirty="0" err="1"/>
              <a:t>AspNetUserLogins</a:t>
            </a:r>
            <a:r>
              <a:rPr lang="en-US" sz="2400" b="1" dirty="0"/>
              <a:t>, </a:t>
            </a:r>
            <a:r>
              <a:rPr lang="en-US" sz="2400" b="1" dirty="0" err="1"/>
              <a:t>AspNetUserTokens</a:t>
            </a:r>
            <a:r>
              <a:rPr lang="en-US" sz="24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E71DE-AB8B-4BAC-A25B-4AA955B47B24}"/>
              </a:ext>
            </a:extLst>
          </p:cNvPr>
          <p:cNvSpPr txBox="1"/>
          <p:nvPr/>
        </p:nvSpPr>
        <p:spPr>
          <a:xfrm>
            <a:off x="1848679" y="985469"/>
            <a:ext cx="3540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Key Components: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2004B-243A-4843-8BF6-A1921383BBD0}"/>
              </a:ext>
            </a:extLst>
          </p:cNvPr>
          <p:cNvSpPr txBox="1"/>
          <p:nvPr/>
        </p:nvSpPr>
        <p:spPr>
          <a:xfrm>
            <a:off x="2627932" y="1954623"/>
            <a:ext cx="5505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User and Role Management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3AE1D-2D04-4D79-9DA0-813B5997F754}"/>
              </a:ext>
            </a:extLst>
          </p:cNvPr>
          <p:cNvSpPr txBox="1"/>
          <p:nvPr/>
        </p:nvSpPr>
        <p:spPr>
          <a:xfrm>
            <a:off x="2627934" y="3013434"/>
            <a:ext cx="4749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Employee Management </a:t>
            </a:r>
          </a:p>
        </p:txBody>
      </p:sp>
      <p:pic>
        <p:nvPicPr>
          <p:cNvPr id="11" name="Graphic 10" descr="Head with gears with solid fill">
            <a:extLst>
              <a:ext uri="{FF2B5EF4-FFF2-40B4-BE49-F238E27FC236}">
                <a16:creationId xmlns:a16="http://schemas.microsoft.com/office/drawing/2014/main" id="{35CB7C46-D045-4DE4-B1B8-BB50B333D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0691" y="2021753"/>
            <a:ext cx="519913" cy="51991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880E388-5FD8-4EDB-858A-DA41A364F335}"/>
              </a:ext>
            </a:extLst>
          </p:cNvPr>
          <p:cNvSpPr/>
          <p:nvPr/>
        </p:nvSpPr>
        <p:spPr>
          <a:xfrm>
            <a:off x="1793646" y="3013434"/>
            <a:ext cx="660345" cy="6603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Briefcase with solid fill">
            <a:extLst>
              <a:ext uri="{FF2B5EF4-FFF2-40B4-BE49-F238E27FC236}">
                <a16:creationId xmlns:a16="http://schemas.microsoft.com/office/drawing/2014/main" id="{B443A064-C737-4C37-B2FF-B1C124EBF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8679" y="3087395"/>
            <a:ext cx="498407" cy="4984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8E174D-9490-4B54-91C7-64558C424249}"/>
              </a:ext>
            </a:extLst>
          </p:cNvPr>
          <p:cNvSpPr txBox="1"/>
          <p:nvPr/>
        </p:nvSpPr>
        <p:spPr>
          <a:xfrm>
            <a:off x="15157658" y="339138"/>
            <a:ext cx="4749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Employee Management </a:t>
            </a:r>
          </a:p>
        </p:txBody>
      </p:sp>
      <p:pic>
        <p:nvPicPr>
          <p:cNvPr id="24" name="Graphic 23" descr="Briefcase with solid fill">
            <a:extLst>
              <a:ext uri="{FF2B5EF4-FFF2-40B4-BE49-F238E27FC236}">
                <a16:creationId xmlns:a16="http://schemas.microsoft.com/office/drawing/2014/main" id="{0B307FF2-2D47-4755-AB68-249F26E1D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8403" y="413099"/>
            <a:ext cx="498407" cy="4984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839047-E9AA-4DE9-A262-BDBA59CB5ECA}"/>
              </a:ext>
            </a:extLst>
          </p:cNvPr>
          <p:cNvSpPr txBox="1"/>
          <p:nvPr/>
        </p:nvSpPr>
        <p:spPr>
          <a:xfrm>
            <a:off x="-12737457" y="1980244"/>
            <a:ext cx="10233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Tables: Employee, Department, Designation, </a:t>
            </a:r>
            <a:r>
              <a:rPr lang="en-US" sz="2400" b="1" dirty="0" err="1"/>
              <a:t>EmployeeSalary</a:t>
            </a:r>
            <a:r>
              <a:rPr lang="en-US" sz="2400" b="1" dirty="0"/>
              <a:t>, </a:t>
            </a:r>
            <a:r>
              <a:rPr lang="en-US" sz="2400" b="1" dirty="0" err="1"/>
              <a:t>EmployeeLeave</a:t>
            </a:r>
            <a:r>
              <a:rPr lang="en-US" sz="2400" b="1" dirty="0"/>
              <a:t>, 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EmployeeAttendance</a:t>
            </a:r>
            <a:r>
              <a:rPr lang="en-US" sz="2400" b="1" dirty="0"/>
              <a:t>, </a:t>
            </a:r>
            <a:r>
              <a:rPr lang="en-US" sz="2400" b="1" dirty="0" err="1"/>
              <a:t>EmployeePerformance</a:t>
            </a:r>
            <a:r>
              <a:rPr lang="en-US" sz="2400" b="1" dirty="0"/>
              <a:t>, </a:t>
            </a:r>
            <a:r>
              <a:rPr lang="en-US" sz="2400" b="1" dirty="0" err="1"/>
              <a:t>EmployeeDocument</a:t>
            </a:r>
            <a:r>
              <a:rPr lang="en-US" sz="2400" b="1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2599BC-E92F-4ECA-B485-B98F564D242F}"/>
              </a:ext>
            </a:extLst>
          </p:cNvPr>
          <p:cNvSpPr txBox="1"/>
          <p:nvPr/>
        </p:nvSpPr>
        <p:spPr>
          <a:xfrm>
            <a:off x="-9135196" y="3167157"/>
            <a:ext cx="7249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Salary – Leave – </a:t>
            </a:r>
            <a:r>
              <a:rPr lang="en-US" sz="2400" b="1" dirty="0" err="1"/>
              <a:t>Attendence</a:t>
            </a:r>
            <a:r>
              <a:rPr lang="en-US" sz="2400" b="1" dirty="0"/>
              <a:t> – Performance - Document</a:t>
            </a:r>
          </a:p>
        </p:txBody>
      </p:sp>
    </p:spTree>
    <p:extLst>
      <p:ext uri="{BB962C8B-B14F-4D97-AF65-F5344CB8AC3E}">
        <p14:creationId xmlns:p14="http://schemas.microsoft.com/office/powerpoint/2010/main" val="2381651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39 0.00394 L -0.02839 0.00394 C -0.05495 0.00833 -0.08138 0.01574 -0.10795 0.01713 C -0.19948 0.02245 -0.13894 0.01945 -0.28946 0.02245 C -0.36368 0.03195 -0.30092 0.02639 -0.39727 0.02523 L -0.55339 0.02523 " pathEditMode="relative" ptsTypes="AAAAAA"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958 " pathEditMode="relative" ptsTypes="AA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958 " pathEditMode="relative" ptsTypes="AA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958 " pathEditMode="relative" ptsTypes="AA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319 -0.3838 " pathEditMode="relative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319 -0.3838 " pathEditMode="relative" ptsTypes="AA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319 -0.3838 " pathEditMode="relative" ptsTypes="AA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-0.18981 L -0.70951 -0.189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17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1875 L -0.4543 -0.187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5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51 0.04815 L -1.03099 0.0481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31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6 0.04861 L -1.01875 0.0486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31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41 0.01551 L 0.90964 0.01551 " pathEditMode="relative" ptsTypes="AA">
                                      <p:cBhvr>
                                        <p:cTn id="7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18 0.00556 L 0.93373 0.00556 " pathEditMode="relative" ptsTypes="AA">
                                      <p:cBhvr>
                                        <p:cTn id="7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44 -0.01436 L 1.13008 -0.01737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2" y="-16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888 -0.01667 L 0.90964 -0.01667 L 0.90964 -0.00996 " pathEditMode="relative" rAng="0" ptsTypes="AAA">
                                      <p:cBhvr>
                                        <p:cTn id="8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3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1" grpId="0"/>
      <p:bldP spid="21" grpId="1"/>
      <p:bldP spid="20" grpId="0"/>
      <p:bldP spid="20" grpId="1"/>
      <p:bldP spid="6" grpId="0"/>
      <p:bldP spid="6" grpId="1"/>
      <p:bldP spid="7" grpId="0"/>
      <p:bldP spid="7" grpId="1"/>
      <p:bldP spid="7" grpId="2"/>
      <p:bldP spid="8" grpId="0"/>
      <p:bldP spid="8" grpId="1"/>
      <p:bldP spid="15" grpId="0" animBg="1"/>
      <p:bldP spid="15" grpId="1" animBg="1"/>
      <p:bldP spid="22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E3C3FA9-2D86-4DFC-ACE7-2F7A47C10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25355"/>
              </p:ext>
            </p:extLst>
          </p:nvPr>
        </p:nvGraphicFramePr>
        <p:xfrm>
          <a:off x="5058297" y="927729"/>
          <a:ext cx="1814146" cy="5692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146">
                  <a:extLst>
                    <a:ext uri="{9D8B030D-6E8A-4147-A177-3AD203B41FA5}">
                      <a16:colId xmlns:a16="http://schemas.microsoft.com/office/drawing/2014/main" val="1168582556"/>
                    </a:ext>
                  </a:extLst>
                </a:gridCol>
              </a:tblGrid>
              <a:tr h="311556">
                <a:tc>
                  <a:txBody>
                    <a:bodyPr/>
                    <a:lstStyle/>
                    <a:p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2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AspNetUsers</a:t>
                      </a:r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07459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[Id]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30511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[Name]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28204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CityId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35573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66332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NormalizedUserName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680599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[Email]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45744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NormalizedEmail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87343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EmailConfirmed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61494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PasswordHash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77451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SecurityStamp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5878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ConcurrencyStamp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20323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PhoneNumber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354531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PhoneNumberConfirmed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507827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TwoFactorEnabled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604857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LockoutEnd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7529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LockoutEnabled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7574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AccessFailedCount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1854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41D6E6D-D036-4087-A4B0-1DDD7F32CB4A}"/>
              </a:ext>
            </a:extLst>
          </p:cNvPr>
          <p:cNvSpPr/>
          <p:nvPr/>
        </p:nvSpPr>
        <p:spPr>
          <a:xfrm>
            <a:off x="4268585" y="5366388"/>
            <a:ext cx="4362994" cy="875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Database Diagram (User)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kydiver Male">
                <a:extLst>
                  <a:ext uri="{FF2B5EF4-FFF2-40B4-BE49-F238E27FC236}">
                    <a16:creationId xmlns:a16="http://schemas.microsoft.com/office/drawing/2014/main" id="{FC206FF7-97B4-4881-9C9E-D9E5ADAEDA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697516"/>
                  </p:ext>
                </p:extLst>
              </p:nvPr>
            </p:nvGraphicFramePr>
            <p:xfrm>
              <a:off x="5444455" y="755311"/>
              <a:ext cx="1694986" cy="48771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94986" cy="487711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515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kydiver Male">
                <a:extLst>
                  <a:ext uri="{FF2B5EF4-FFF2-40B4-BE49-F238E27FC236}">
                    <a16:creationId xmlns:a16="http://schemas.microsoft.com/office/drawing/2014/main" id="{FC206FF7-97B4-4881-9C9E-D9E5ADAEDA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4455" y="755311"/>
                <a:ext cx="1694986" cy="487711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87DF92A8-0E35-4966-8CBD-F77551E6F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79474"/>
              </p:ext>
            </p:extLst>
          </p:nvPr>
        </p:nvGraphicFramePr>
        <p:xfrm>
          <a:off x="1412252" y="927729"/>
          <a:ext cx="210897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79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AspNetUserClaims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7010CFFE-2771-4FB3-9FD2-FC116A0FB601}"/>
              </a:ext>
            </a:extLst>
          </p:cNvPr>
          <p:cNvSpPr/>
          <p:nvPr/>
        </p:nvSpPr>
        <p:spPr>
          <a:xfrm rot="11585074">
            <a:off x="3560421" y="1280160"/>
            <a:ext cx="1492138" cy="15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able 25">
            <a:extLst>
              <a:ext uri="{FF2B5EF4-FFF2-40B4-BE49-F238E27FC236}">
                <a16:creationId xmlns:a16="http://schemas.microsoft.com/office/drawing/2014/main" id="{ECD17AE5-63A4-4283-9295-87D48637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919093"/>
              </p:ext>
            </p:extLst>
          </p:nvPr>
        </p:nvGraphicFramePr>
        <p:xfrm>
          <a:off x="1391868" y="1829066"/>
          <a:ext cx="210897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79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AspNetUserLogins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28" name="Arrow: Right 27">
            <a:extLst>
              <a:ext uri="{FF2B5EF4-FFF2-40B4-BE49-F238E27FC236}">
                <a16:creationId xmlns:a16="http://schemas.microsoft.com/office/drawing/2014/main" id="{B871ECDC-7F10-4C6C-97A7-5D7998F4C635}"/>
              </a:ext>
            </a:extLst>
          </p:cNvPr>
          <p:cNvSpPr/>
          <p:nvPr/>
        </p:nvSpPr>
        <p:spPr>
          <a:xfrm rot="11266348">
            <a:off x="3560420" y="2121529"/>
            <a:ext cx="1492138" cy="15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5">
            <a:extLst>
              <a:ext uri="{FF2B5EF4-FFF2-40B4-BE49-F238E27FC236}">
                <a16:creationId xmlns:a16="http://schemas.microsoft.com/office/drawing/2014/main" id="{B33E6AB5-160D-4388-9ECD-CF0CEB67F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11979"/>
              </p:ext>
            </p:extLst>
          </p:nvPr>
        </p:nvGraphicFramePr>
        <p:xfrm>
          <a:off x="1393461" y="2616463"/>
          <a:ext cx="210897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79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AspNetUserTokens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30" name="Arrow: Right 29">
            <a:extLst>
              <a:ext uri="{FF2B5EF4-FFF2-40B4-BE49-F238E27FC236}">
                <a16:creationId xmlns:a16="http://schemas.microsoft.com/office/drawing/2014/main" id="{CF2FA0E5-74CD-46D5-A79F-EA80908EDB02}"/>
              </a:ext>
            </a:extLst>
          </p:cNvPr>
          <p:cNvSpPr/>
          <p:nvPr/>
        </p:nvSpPr>
        <p:spPr>
          <a:xfrm rot="11041058">
            <a:off x="3598818" y="2807769"/>
            <a:ext cx="1492138" cy="15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25">
            <a:extLst>
              <a:ext uri="{FF2B5EF4-FFF2-40B4-BE49-F238E27FC236}">
                <a16:creationId xmlns:a16="http://schemas.microsoft.com/office/drawing/2014/main" id="{805DF10F-5464-46E5-BBD9-C3FE07C72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14683"/>
              </p:ext>
            </p:extLst>
          </p:nvPr>
        </p:nvGraphicFramePr>
        <p:xfrm>
          <a:off x="1412251" y="3430641"/>
          <a:ext cx="210897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79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AspNetUserRole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32" name="Arrow: Right 31">
            <a:extLst>
              <a:ext uri="{FF2B5EF4-FFF2-40B4-BE49-F238E27FC236}">
                <a16:creationId xmlns:a16="http://schemas.microsoft.com/office/drawing/2014/main" id="{906AC0AD-608D-4AAE-A200-166842768F5D}"/>
              </a:ext>
            </a:extLst>
          </p:cNvPr>
          <p:cNvSpPr/>
          <p:nvPr/>
        </p:nvSpPr>
        <p:spPr>
          <a:xfrm rot="10433541">
            <a:off x="3617608" y="3517443"/>
            <a:ext cx="1492138" cy="15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25">
            <a:extLst>
              <a:ext uri="{FF2B5EF4-FFF2-40B4-BE49-F238E27FC236}">
                <a16:creationId xmlns:a16="http://schemas.microsoft.com/office/drawing/2014/main" id="{22DF2689-7A92-4AE0-9E4D-547E013F9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67548"/>
              </p:ext>
            </p:extLst>
          </p:nvPr>
        </p:nvGraphicFramePr>
        <p:xfrm>
          <a:off x="1391867" y="4472675"/>
          <a:ext cx="210897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79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AspNetRole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graphicFrame>
        <p:nvGraphicFramePr>
          <p:cNvPr id="34" name="Table 25">
            <a:extLst>
              <a:ext uri="{FF2B5EF4-FFF2-40B4-BE49-F238E27FC236}">
                <a16:creationId xmlns:a16="http://schemas.microsoft.com/office/drawing/2014/main" id="{25D52B80-45CC-4858-A81A-AD6C1F9C6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284541"/>
              </p:ext>
            </p:extLst>
          </p:nvPr>
        </p:nvGraphicFramePr>
        <p:xfrm>
          <a:off x="1315565" y="5447008"/>
          <a:ext cx="210897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79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AspNetRoleClaims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35" name="Arrow: Right 34">
            <a:extLst>
              <a:ext uri="{FF2B5EF4-FFF2-40B4-BE49-F238E27FC236}">
                <a16:creationId xmlns:a16="http://schemas.microsoft.com/office/drawing/2014/main" id="{27D32543-F7B9-47D9-ADDA-3E40D5A34BEF}"/>
              </a:ext>
            </a:extLst>
          </p:cNvPr>
          <p:cNvSpPr/>
          <p:nvPr/>
        </p:nvSpPr>
        <p:spPr>
          <a:xfrm rot="16200000">
            <a:off x="2058659" y="4017277"/>
            <a:ext cx="560650" cy="214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16B5990-1554-4990-B9B8-D500C9D497AB}"/>
              </a:ext>
            </a:extLst>
          </p:cNvPr>
          <p:cNvSpPr/>
          <p:nvPr/>
        </p:nvSpPr>
        <p:spPr>
          <a:xfrm rot="5400000">
            <a:off x="2090462" y="5029678"/>
            <a:ext cx="560650" cy="214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3E111AAA-DE35-4C98-831F-EBD517D92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807254"/>
              </p:ext>
            </p:extLst>
          </p:nvPr>
        </p:nvGraphicFramePr>
        <p:xfrm>
          <a:off x="7952662" y="1393472"/>
          <a:ext cx="1581503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503">
                  <a:extLst>
                    <a:ext uri="{9D8B030D-6E8A-4147-A177-3AD203B41FA5}">
                      <a16:colId xmlns:a16="http://schemas.microsoft.com/office/drawing/2014/main" val="2990154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7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PersonId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075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3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971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IdentityCard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27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PassportID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6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14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793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1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CityId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22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ApplicationUserId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0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DateofBirth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533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PersonType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831458"/>
                  </a:ext>
                </a:extLst>
              </a:tr>
            </a:tbl>
          </a:graphicData>
        </a:graphic>
      </p:graphicFrame>
      <p:sp>
        <p:nvSpPr>
          <p:cNvPr id="38" name="Arrow: Right 37">
            <a:extLst>
              <a:ext uri="{FF2B5EF4-FFF2-40B4-BE49-F238E27FC236}">
                <a16:creationId xmlns:a16="http://schemas.microsoft.com/office/drawing/2014/main" id="{44BF3CCF-9B71-43A4-B0C2-3828F9992278}"/>
              </a:ext>
            </a:extLst>
          </p:cNvPr>
          <p:cNvSpPr/>
          <p:nvPr/>
        </p:nvSpPr>
        <p:spPr>
          <a:xfrm rot="458981">
            <a:off x="7054966" y="3139263"/>
            <a:ext cx="799401" cy="126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4661983-AAD7-45BC-B505-88A77CAA2DF1}"/>
              </a:ext>
            </a:extLst>
          </p:cNvPr>
          <p:cNvSpPr/>
          <p:nvPr/>
        </p:nvSpPr>
        <p:spPr>
          <a:xfrm rot="10800000">
            <a:off x="9705646" y="6239614"/>
            <a:ext cx="799401" cy="126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8E3618E-8AF7-431A-8F5E-E2F24734A674}"/>
              </a:ext>
            </a:extLst>
          </p:cNvPr>
          <p:cNvSpPr/>
          <p:nvPr/>
        </p:nvSpPr>
        <p:spPr>
          <a:xfrm rot="11781177">
            <a:off x="9729276" y="5608588"/>
            <a:ext cx="799401" cy="126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1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-0.02969 -0.75416 L -0.02786 -0.76018 " pathEditMode="relative" rAng="21360000" ptsTypes="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" y="-38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17 -0.03333 L 0.36015 0.017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2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13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 animBg="1"/>
      <p:bldP spid="28" grpId="0" animBg="1"/>
      <p:bldP spid="30" grpId="0" animBg="1"/>
      <p:bldP spid="32" grpId="0" animBg="1"/>
      <p:bldP spid="35" grpId="0" animBg="1"/>
      <p:bldP spid="36" grpId="0" animBg="1"/>
      <p:bldP spid="38" grpId="0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D6E6D-D036-4087-A4B0-1DDD7F32CB4A}"/>
              </a:ext>
            </a:extLst>
          </p:cNvPr>
          <p:cNvSpPr/>
          <p:nvPr/>
        </p:nvSpPr>
        <p:spPr>
          <a:xfrm>
            <a:off x="4268585" y="5366388"/>
            <a:ext cx="4362994" cy="875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Database Diagram (Employee)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87DF92A8-0E35-4966-8CBD-F77551E6F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61678"/>
              </p:ext>
            </p:extLst>
          </p:nvPr>
        </p:nvGraphicFramePr>
        <p:xfrm>
          <a:off x="845122" y="1703592"/>
          <a:ext cx="231588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887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EmployeeDocument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7010CFFE-2771-4FB3-9FD2-FC116A0FB601}"/>
              </a:ext>
            </a:extLst>
          </p:cNvPr>
          <p:cNvSpPr/>
          <p:nvPr/>
        </p:nvSpPr>
        <p:spPr>
          <a:xfrm rot="11585074">
            <a:off x="3200198" y="2056023"/>
            <a:ext cx="1492138" cy="15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able 25">
            <a:extLst>
              <a:ext uri="{FF2B5EF4-FFF2-40B4-BE49-F238E27FC236}">
                <a16:creationId xmlns:a16="http://schemas.microsoft.com/office/drawing/2014/main" id="{ECD17AE5-63A4-4283-9295-87D48637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000"/>
              </p:ext>
            </p:extLst>
          </p:nvPr>
        </p:nvGraphicFramePr>
        <p:xfrm>
          <a:off x="678868" y="2604929"/>
          <a:ext cx="246175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1757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EmployeeAttendence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28" name="Arrow: Right 27">
            <a:extLst>
              <a:ext uri="{FF2B5EF4-FFF2-40B4-BE49-F238E27FC236}">
                <a16:creationId xmlns:a16="http://schemas.microsoft.com/office/drawing/2014/main" id="{B871ECDC-7F10-4C6C-97A7-5D7998F4C635}"/>
              </a:ext>
            </a:extLst>
          </p:cNvPr>
          <p:cNvSpPr/>
          <p:nvPr/>
        </p:nvSpPr>
        <p:spPr>
          <a:xfrm rot="11266348">
            <a:off x="3200197" y="2897392"/>
            <a:ext cx="1492138" cy="15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5">
            <a:extLst>
              <a:ext uri="{FF2B5EF4-FFF2-40B4-BE49-F238E27FC236}">
                <a16:creationId xmlns:a16="http://schemas.microsoft.com/office/drawing/2014/main" id="{B33E6AB5-160D-4388-9ECD-CF0CEB67F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26476"/>
              </p:ext>
            </p:extLst>
          </p:nvPr>
        </p:nvGraphicFramePr>
        <p:xfrm>
          <a:off x="1033238" y="3392326"/>
          <a:ext cx="210897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79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EmployeeLeave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30" name="Arrow: Right 29">
            <a:extLst>
              <a:ext uri="{FF2B5EF4-FFF2-40B4-BE49-F238E27FC236}">
                <a16:creationId xmlns:a16="http://schemas.microsoft.com/office/drawing/2014/main" id="{CF2FA0E5-74CD-46D5-A79F-EA80908EDB02}"/>
              </a:ext>
            </a:extLst>
          </p:cNvPr>
          <p:cNvSpPr/>
          <p:nvPr/>
        </p:nvSpPr>
        <p:spPr>
          <a:xfrm rot="11041058">
            <a:off x="3238595" y="3583632"/>
            <a:ext cx="1492138" cy="15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25">
            <a:extLst>
              <a:ext uri="{FF2B5EF4-FFF2-40B4-BE49-F238E27FC236}">
                <a16:creationId xmlns:a16="http://schemas.microsoft.com/office/drawing/2014/main" id="{805DF10F-5464-46E5-BBD9-C3FE07C72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203718"/>
              </p:ext>
            </p:extLst>
          </p:nvPr>
        </p:nvGraphicFramePr>
        <p:xfrm>
          <a:off x="1052028" y="4206504"/>
          <a:ext cx="210897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79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EmployeeSalary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32" name="Arrow: Right 31">
            <a:extLst>
              <a:ext uri="{FF2B5EF4-FFF2-40B4-BE49-F238E27FC236}">
                <a16:creationId xmlns:a16="http://schemas.microsoft.com/office/drawing/2014/main" id="{906AC0AD-608D-4AAE-A200-166842768F5D}"/>
              </a:ext>
            </a:extLst>
          </p:cNvPr>
          <p:cNvSpPr/>
          <p:nvPr/>
        </p:nvSpPr>
        <p:spPr>
          <a:xfrm rot="10433541">
            <a:off x="3257385" y="4293306"/>
            <a:ext cx="1492138" cy="156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le icon">
                <a:extLst>
                  <a:ext uri="{FF2B5EF4-FFF2-40B4-BE49-F238E27FC236}">
                    <a16:creationId xmlns:a16="http://schemas.microsoft.com/office/drawing/2014/main" id="{FFD05069-69AB-4316-B409-7FFCE3AC40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5722083"/>
                  </p:ext>
                </p:extLst>
              </p:nvPr>
            </p:nvGraphicFramePr>
            <p:xfrm>
              <a:off x="5411271" y="1318951"/>
              <a:ext cx="1578851" cy="42200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78851" cy="4220097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7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le icon">
                <a:extLst>
                  <a:ext uri="{FF2B5EF4-FFF2-40B4-BE49-F238E27FC236}">
                    <a16:creationId xmlns:a16="http://schemas.microsoft.com/office/drawing/2014/main" id="{FFD05069-69AB-4316-B409-7FFCE3AC40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1271" y="1318951"/>
                <a:ext cx="1578851" cy="422009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E3C3FA9-2D86-4DFC-ACE7-2F7A47C10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758639"/>
              </p:ext>
            </p:extLst>
          </p:nvPr>
        </p:nvGraphicFramePr>
        <p:xfrm>
          <a:off x="4808912" y="1662027"/>
          <a:ext cx="1814146" cy="3169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146">
                  <a:extLst>
                    <a:ext uri="{9D8B030D-6E8A-4147-A177-3AD203B41FA5}">
                      <a16:colId xmlns:a16="http://schemas.microsoft.com/office/drawing/2014/main" val="1168582556"/>
                    </a:ext>
                  </a:extLst>
                </a:gridCol>
              </a:tblGrid>
              <a:tr h="311556">
                <a:tc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EmployeeId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07459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EmployeeId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30511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DateOfBirth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28204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JoiningDate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35573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MaritalStatus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66332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DesignationId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680599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DepartmentId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45744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ApplicationUserId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87343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dirty="0" err="1"/>
                        <a:t>EmployeeCode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61494"/>
                  </a:ext>
                </a:extLst>
              </a:tr>
              <a:tr h="311556"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IdentityCard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77451"/>
                  </a:ext>
                </a:extLst>
              </a:tr>
            </a:tbl>
          </a:graphicData>
        </a:graphic>
      </p:graphicFrame>
      <p:graphicFrame>
        <p:nvGraphicFramePr>
          <p:cNvPr id="22" name="Table 25">
            <a:extLst>
              <a:ext uri="{FF2B5EF4-FFF2-40B4-BE49-F238E27FC236}">
                <a16:creationId xmlns:a16="http://schemas.microsoft.com/office/drawing/2014/main" id="{1F235884-9D9E-489F-929F-0F597B77A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581767"/>
              </p:ext>
            </p:extLst>
          </p:nvPr>
        </p:nvGraphicFramePr>
        <p:xfrm>
          <a:off x="7327703" y="2105375"/>
          <a:ext cx="257829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294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EmployeeDesignation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23" name="Arrow: Right 22">
            <a:extLst>
              <a:ext uri="{FF2B5EF4-FFF2-40B4-BE49-F238E27FC236}">
                <a16:creationId xmlns:a16="http://schemas.microsoft.com/office/drawing/2014/main" id="{86A55D5A-91ED-4659-8D23-973033F42C66}"/>
              </a:ext>
            </a:extLst>
          </p:cNvPr>
          <p:cNvSpPr/>
          <p:nvPr/>
        </p:nvSpPr>
        <p:spPr>
          <a:xfrm rot="20131525">
            <a:off x="6742213" y="2306620"/>
            <a:ext cx="495817" cy="132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5">
            <a:extLst>
              <a:ext uri="{FF2B5EF4-FFF2-40B4-BE49-F238E27FC236}">
                <a16:creationId xmlns:a16="http://schemas.microsoft.com/office/drawing/2014/main" id="{9AC2F56B-E4F3-461B-A5DC-E5F781C40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298293"/>
              </p:ext>
            </p:extLst>
          </p:nvPr>
        </p:nvGraphicFramePr>
        <p:xfrm>
          <a:off x="7342432" y="2753811"/>
          <a:ext cx="257829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294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EmployeeDepartment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41" name="Arrow: Right 40">
            <a:extLst>
              <a:ext uri="{FF2B5EF4-FFF2-40B4-BE49-F238E27FC236}">
                <a16:creationId xmlns:a16="http://schemas.microsoft.com/office/drawing/2014/main" id="{DACD14EA-3BCA-4953-8B6E-F1C62F3D79D8}"/>
              </a:ext>
            </a:extLst>
          </p:cNvPr>
          <p:cNvSpPr/>
          <p:nvPr/>
        </p:nvSpPr>
        <p:spPr>
          <a:xfrm rot="20131525">
            <a:off x="6756942" y="2955056"/>
            <a:ext cx="495817" cy="132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Table 25">
            <a:extLst>
              <a:ext uri="{FF2B5EF4-FFF2-40B4-BE49-F238E27FC236}">
                <a16:creationId xmlns:a16="http://schemas.microsoft.com/office/drawing/2014/main" id="{25AB32D8-1796-42D8-8DAD-DB067DD34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499614"/>
              </p:ext>
            </p:extLst>
          </p:nvPr>
        </p:nvGraphicFramePr>
        <p:xfrm>
          <a:off x="7841193" y="3794109"/>
          <a:ext cx="171844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441">
                  <a:extLst>
                    <a:ext uri="{9D8B030D-6E8A-4147-A177-3AD203B41FA5}">
                      <a16:colId xmlns:a16="http://schemas.microsoft.com/office/drawing/2014/main" val="416742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[Department]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20217"/>
                  </a:ext>
                </a:extLst>
              </a:tr>
            </a:tbl>
          </a:graphicData>
        </a:graphic>
      </p:graphicFrame>
      <p:sp>
        <p:nvSpPr>
          <p:cNvPr id="43" name="Arrow: Right 42">
            <a:extLst>
              <a:ext uri="{FF2B5EF4-FFF2-40B4-BE49-F238E27FC236}">
                <a16:creationId xmlns:a16="http://schemas.microsoft.com/office/drawing/2014/main" id="{37591EEF-6DD0-4590-9F9C-3F1A4A99BAB6}"/>
              </a:ext>
            </a:extLst>
          </p:cNvPr>
          <p:cNvSpPr/>
          <p:nvPr/>
        </p:nvSpPr>
        <p:spPr>
          <a:xfrm rot="16200000">
            <a:off x="8383670" y="3404710"/>
            <a:ext cx="495817" cy="132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-0.05924 -0.74861 L -0.05755 -0.75463 " pathEditMode="relative" rAng="21120000" ptsTypes="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" y="-3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4 -0.03704 L 0.38347 -0.037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4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 animBg="1"/>
      <p:bldP spid="28" grpId="0" animBg="1"/>
      <p:bldP spid="30" grpId="0" animBg="1"/>
      <p:bldP spid="32" grpId="0" animBg="1"/>
      <p:bldP spid="23" grpId="0" animBg="1"/>
      <p:bldP spid="41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02B13-7094-48AD-ACB5-61B102308B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F815F-0BF6-4700-875F-309BA830F1F9}"/>
              </a:ext>
            </a:extLst>
          </p:cNvPr>
          <p:cNvSpPr txBox="1"/>
          <p:nvPr/>
        </p:nvSpPr>
        <p:spPr>
          <a:xfrm>
            <a:off x="4759570" y="1453661"/>
            <a:ext cx="3470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15671384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8DD9A2-60CB-4E46-A313-26F8F18EA8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68E33-AB16-46C4-8CBE-18222457A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54938-378F-4C87-9DA2-7AAE0966A2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Shefain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740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199</Words>
  <Application>Microsoft Office PowerPoint</Application>
  <PresentationFormat>Widescreen</PresentationFormat>
  <Paragraphs>71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Employee and User Management Database Design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22</cp:revision>
  <dcterms:created xsi:type="dcterms:W3CDTF">2024-09-13T07:00:17Z</dcterms:created>
  <dcterms:modified xsi:type="dcterms:W3CDTF">2024-09-13T17:18:22Z</dcterms:modified>
</cp:coreProperties>
</file>